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8" r:id="rId3"/>
    <p:sldId id="256" r:id="rId4"/>
    <p:sldId id="257" r:id="rId5"/>
    <p:sldId id="261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4C5195-11FB-4383-9C0B-E027CA619B0E}">
          <p14:sldIdLst>
            <p14:sldId id="259"/>
          </p14:sldIdLst>
        </p14:section>
        <p14:section name="Untitled Section" id="{501D28F2-AFA4-4D08-AF8C-118C96D2D3BA}">
          <p14:sldIdLst>
            <p14:sldId id="258"/>
            <p14:sldId id="256"/>
            <p14:sldId id="257"/>
            <p14:sldId id="261"/>
            <p14:sldId id="262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53" autoAdjust="0"/>
  </p:normalViewPr>
  <p:slideViewPr>
    <p:cSldViewPr snapToGrid="0">
      <p:cViewPr varScale="1">
        <p:scale>
          <a:sx n="71" d="100"/>
          <a:sy n="71" d="100"/>
        </p:scale>
        <p:origin x="594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195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91AA26F-4DA1-4BDB-909B-D6F7E87D39C9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4E6620B-ADEA-40E5-B11B-E864C209F5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283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620B-ADEA-40E5-B11B-E864C209F581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106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6620B-ADEA-40E5-B11B-E864C209F581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575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696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70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931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612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102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804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60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30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494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530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796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1295-6338-4AF8-8D72-270B78759AF1}" type="datetimeFigureOut">
              <a:rPr lang="ar-IQ" smtClean="0"/>
              <a:t>09/10/1444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4791-A9E5-43FC-BE64-A8314E108C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8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4a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2432" y="939483"/>
            <a:ext cx="9419968" cy="1410772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 err="1" smtClean="0">
                <a:solidFill>
                  <a:srgbClr val="FF0000"/>
                </a:solidFill>
              </a:rPr>
              <a:t>Pharmacognosy</a:t>
            </a:r>
            <a:r>
              <a:rPr lang="en-US" dirty="0" smtClean="0">
                <a:solidFill>
                  <a:srgbClr val="FF0000"/>
                </a:solidFill>
              </a:rPr>
              <a:t>          Lab</a:t>
            </a:r>
            <a:r>
              <a:rPr lang="en-US" dirty="0">
                <a:solidFill>
                  <a:srgbClr val="FF0000"/>
                </a:solidFill>
              </a:rPr>
              <a:t>: 5</a:t>
            </a:r>
            <a:br>
              <a:rPr lang="en-US" dirty="0">
                <a:solidFill>
                  <a:srgbClr val="FF0000"/>
                </a:solidFill>
              </a:rPr>
            </a:b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 algn="justLow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tx2"/>
                </a:solidFill>
              </a:rPr>
              <a:t>Precipitation</a:t>
            </a:r>
          </a:p>
        </p:txBody>
      </p:sp>
    </p:spTree>
    <p:extLst>
      <p:ext uri="{BB962C8B-B14F-4D97-AF65-F5344CB8AC3E}">
        <p14:creationId xmlns:p14="http://schemas.microsoft.com/office/powerpoint/2010/main" val="25729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656" y="689317"/>
            <a:ext cx="1066331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tabLst>
                <a:tab pos="10226675" algn="l"/>
                <a:tab pos="10312400" algn="l"/>
              </a:tabLst>
            </a:pPr>
            <a:r>
              <a:rPr lang="en-US" sz="3600" dirty="0" smtClean="0">
                <a:solidFill>
                  <a:srgbClr val="C00000"/>
                </a:solidFill>
              </a:rPr>
              <a:t>Precipitation</a:t>
            </a:r>
            <a:r>
              <a:rPr lang="en-US" sz="3600" dirty="0" smtClean="0"/>
              <a:t>: It is one of the separation methods; formation </a:t>
            </a:r>
            <a:r>
              <a:rPr lang="en-US" sz="3600" dirty="0"/>
              <a:t>of a separable solid substance from </a:t>
            </a:r>
            <a:r>
              <a:rPr lang="en-US" sz="3600" dirty="0" smtClean="0"/>
              <a:t>                 a </a:t>
            </a:r>
            <a:r>
              <a:rPr lang="en-US" sz="3600" dirty="0"/>
              <a:t>solution, either by converting the </a:t>
            </a:r>
            <a:r>
              <a:rPr lang="en-US" sz="3600" dirty="0" smtClean="0"/>
              <a:t>substance into </a:t>
            </a:r>
          </a:p>
          <a:p>
            <a:r>
              <a:rPr lang="en-US" sz="3600" dirty="0" smtClean="0"/>
              <a:t>an </a:t>
            </a:r>
            <a:r>
              <a:rPr lang="en-US" sz="3600" dirty="0"/>
              <a:t>insoluble form or by changing the composition </a:t>
            </a:r>
            <a:endParaRPr lang="en-US" sz="3600" dirty="0" smtClean="0"/>
          </a:p>
          <a:p>
            <a:pPr>
              <a:tabLst>
                <a:tab pos="9777413" algn="l"/>
              </a:tabLst>
            </a:pPr>
            <a:r>
              <a:rPr lang="en-US" sz="3600" dirty="0" smtClean="0"/>
              <a:t>of </a:t>
            </a:r>
            <a:r>
              <a:rPr lang="en-US" sz="3600" dirty="0"/>
              <a:t>the solvent to diminish </a:t>
            </a:r>
            <a:r>
              <a:rPr lang="en-US" sz="3600" dirty="0" smtClean="0"/>
              <a:t>the solubility </a:t>
            </a:r>
            <a:r>
              <a:rPr lang="en-US" sz="3600" dirty="0"/>
              <a:t>of the substance in it. The </a:t>
            </a:r>
            <a:r>
              <a:rPr lang="en-US" sz="3600" b="1" dirty="0"/>
              <a:t>precipitate </a:t>
            </a:r>
            <a:r>
              <a:rPr lang="en-US" sz="3600" dirty="0"/>
              <a:t>typically agglomerates, and then</a:t>
            </a:r>
            <a:br>
              <a:rPr lang="en-US" sz="3600" dirty="0"/>
            </a:br>
            <a:r>
              <a:rPr lang="en-US" sz="3600" dirty="0"/>
              <a:t>is </a:t>
            </a:r>
            <a:r>
              <a:rPr lang="en-US" sz="3600" b="1" dirty="0"/>
              <a:t>separated </a:t>
            </a:r>
            <a:r>
              <a:rPr lang="en-US" sz="3600" dirty="0"/>
              <a:t>from the liquid by sedimentation, centrifugation, or filtration.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20135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3028" y="74558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" y="745588"/>
            <a:ext cx="10789920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/>
              <a:t>One of the best examples of precipitation reactions is the chemical reaction </a:t>
            </a:r>
            <a:r>
              <a:rPr lang="en-US" sz="3600" dirty="0" smtClean="0"/>
              <a:t>between potassium </a:t>
            </a:r>
            <a:r>
              <a:rPr lang="en-US" sz="3600" dirty="0"/>
              <a:t>chloride and silver nitrate, in which solid silver chloride is precipitated out. This </a:t>
            </a:r>
            <a:r>
              <a:rPr lang="en-US" sz="3600" dirty="0" smtClean="0"/>
              <a:t>is the </a:t>
            </a:r>
            <a:r>
              <a:rPr lang="en-US" sz="3600" dirty="0"/>
              <a:t>insoluble salt formed as a product of the precipitation reaction. The chemical equation </a:t>
            </a:r>
            <a:r>
              <a:rPr lang="en-US" sz="3600" dirty="0" smtClean="0"/>
              <a:t>for this </a:t>
            </a:r>
            <a:r>
              <a:rPr lang="en-US" sz="3600" dirty="0"/>
              <a:t>precipitation reaction is provided below</a:t>
            </a:r>
            <a:r>
              <a:rPr lang="en-US" sz="3600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solidFill>
                  <a:srgbClr val="FF0000"/>
                </a:solidFill>
              </a:rPr>
              <a:t>AgNO3(aqueous) + </a:t>
            </a:r>
            <a:r>
              <a:rPr lang="en-US" sz="2800" b="1" dirty="0" err="1">
                <a:solidFill>
                  <a:srgbClr val="FF0000"/>
                </a:solidFill>
              </a:rPr>
              <a:t>KCl</a:t>
            </a:r>
            <a:r>
              <a:rPr lang="en-US" sz="2800" b="1" dirty="0">
                <a:solidFill>
                  <a:srgbClr val="FF0000"/>
                </a:solidFill>
              </a:rPr>
              <a:t>(aqueous) —–</a:t>
            </a:r>
            <a:r>
              <a:rPr lang="en-US" sz="2800" b="1" dirty="0" err="1">
                <a:solidFill>
                  <a:srgbClr val="FF0000"/>
                </a:solidFill>
              </a:rPr>
              <a:t>AgCl</a:t>
            </a:r>
            <a:r>
              <a:rPr lang="en-US" sz="2800" b="1" dirty="0">
                <a:solidFill>
                  <a:srgbClr val="FF0000"/>
                </a:solidFill>
              </a:rPr>
              <a:t>(precipitate) + KNO3(aqueous)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424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48640"/>
            <a:ext cx="9659815" cy="56692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600" dirty="0"/>
              <a:t>Our experiment about separation of tannin because the ability of these substance to precipitate proteins and minerals such as (lead) by forming complex with them</a:t>
            </a:r>
            <a:r>
              <a:rPr lang="en-US" sz="3600" dirty="0" smtClean="0"/>
              <a:t>.</a:t>
            </a:r>
          </a:p>
          <a:p>
            <a:pPr algn="l"/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Source of tannins:</a:t>
            </a:r>
            <a:r>
              <a:rPr lang="en-US" sz="3600" dirty="0"/>
              <a:t> </a:t>
            </a:r>
            <a:endParaRPr lang="en-US" sz="3600" dirty="0" smtClean="0"/>
          </a:p>
          <a:p>
            <a:pPr algn="l"/>
            <a:r>
              <a:rPr lang="en-US" sz="3600" dirty="0" smtClean="0"/>
              <a:t>Nutgall    </a:t>
            </a:r>
            <a:r>
              <a:rPr lang="en-US" sz="3600" i="1" dirty="0" err="1"/>
              <a:t>Quercus</a:t>
            </a:r>
            <a:r>
              <a:rPr lang="en-US" sz="3600" i="1" dirty="0"/>
              <a:t> </a:t>
            </a:r>
            <a:r>
              <a:rPr lang="en-US" sz="3600" i="1" dirty="0" err="1"/>
              <a:t>infectoria</a:t>
            </a:r>
            <a:r>
              <a:rPr lang="en-US" sz="3600" i="1" dirty="0"/>
              <a:t> </a:t>
            </a:r>
            <a:endParaRPr lang="en-US" sz="3600" i="1" dirty="0" smtClean="0"/>
          </a:p>
          <a:p>
            <a:pPr algn="l"/>
            <a:r>
              <a:rPr lang="en-US" sz="3600" dirty="0" smtClean="0"/>
              <a:t>Tea           </a:t>
            </a:r>
            <a:r>
              <a:rPr lang="en-US" sz="3600" i="1" dirty="0"/>
              <a:t>Camellia </a:t>
            </a:r>
            <a:r>
              <a:rPr lang="en-US" sz="3600" i="1" dirty="0" err="1" smtClean="0"/>
              <a:t>sinensis</a:t>
            </a:r>
            <a:endParaRPr lang="en-US" sz="3600" i="1" dirty="0" smtClean="0"/>
          </a:p>
          <a:p>
            <a:pPr algn="l"/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Medicinal properties and uses</a:t>
            </a:r>
            <a:r>
              <a:rPr lang="en-US" sz="3600" b="1" dirty="0" smtClean="0"/>
              <a:t>:</a:t>
            </a:r>
          </a:p>
          <a:p>
            <a:pPr algn="l"/>
            <a:r>
              <a:rPr lang="en-US" sz="3600" b="1" dirty="0" smtClean="0"/>
              <a:t> </a:t>
            </a:r>
            <a:r>
              <a:rPr lang="en-US" sz="3600" dirty="0"/>
              <a:t>Tannins are medicinally significant due to their astringent properties. They promote rapid healing and the formation of new tissues on wounds and </a:t>
            </a:r>
            <a:r>
              <a:rPr lang="en-US" sz="3600" dirty="0" err="1"/>
              <a:t>inflammed</a:t>
            </a:r>
            <a:r>
              <a:rPr lang="en-US" sz="3600" dirty="0"/>
              <a:t> mucosa.</a:t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572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Oak - Wikipedia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b="15495"/>
          <a:stretch>
            <a:fillRect/>
          </a:stretch>
        </p:blipFill>
        <p:spPr>
          <a:xfrm>
            <a:off x="8292575" y="1444881"/>
            <a:ext cx="3226326" cy="45749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167618"/>
            <a:ext cx="5295900" cy="5309382"/>
          </a:xfrm>
        </p:spPr>
        <p:txBody>
          <a:bodyPr>
            <a:normAutofit/>
          </a:bodyPr>
          <a:lstStyle/>
          <a:p>
            <a:r>
              <a:rPr lang="en-US" sz="3200" b="1" dirty="0"/>
              <a:t>Nut </a:t>
            </a:r>
            <a:r>
              <a:rPr lang="en-US" sz="3200" b="1" dirty="0" smtClean="0"/>
              <a:t>gall        </a:t>
            </a:r>
          </a:p>
          <a:p>
            <a:r>
              <a:rPr lang="en-US" sz="3200" b="1" i="1" dirty="0" err="1" smtClean="0"/>
              <a:t>Quercus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infectoria</a:t>
            </a:r>
            <a:endParaRPr lang="en-US" sz="3200" b="1" i="1" dirty="0" smtClean="0"/>
          </a:p>
          <a:p>
            <a:endParaRPr lang="en-US" sz="3200" b="1" dirty="0"/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Active part :</a:t>
            </a:r>
            <a:r>
              <a:rPr lang="en-US" sz="3200" dirty="0"/>
              <a:t> </a:t>
            </a:r>
            <a:endParaRPr lang="en-US" sz="2800" dirty="0" smtClean="0"/>
          </a:p>
          <a:p>
            <a:r>
              <a:rPr lang="en-US" sz="2800" dirty="0" smtClean="0"/>
              <a:t>Gall </a:t>
            </a:r>
            <a:r>
              <a:rPr lang="en-US" sz="2800" dirty="0"/>
              <a:t>(which is pathological outgrowth obtained from the young twigs of the</a:t>
            </a:r>
            <a:br>
              <a:rPr lang="en-US" sz="2800" dirty="0"/>
            </a:br>
            <a:r>
              <a:rPr lang="en-US" sz="2800" dirty="0"/>
              <a:t>dyers oak</a:t>
            </a:r>
            <a:r>
              <a:rPr lang="en-US" sz="1400" b="1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9" name="Picture 8" descr="white oak, Quercus alba (Fagales: Fagaceae) - 00082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1444881"/>
            <a:ext cx="2933174" cy="457492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amellia sinensis - Wikipedia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448300" y="1003300"/>
            <a:ext cx="5283200" cy="4610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5130800" cy="42672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b="1" dirty="0"/>
              <a:t>Tea           </a:t>
            </a:r>
            <a:r>
              <a:rPr lang="en-US" sz="2800" b="1" i="1" dirty="0"/>
              <a:t>Camellia </a:t>
            </a:r>
            <a:r>
              <a:rPr lang="en-US" sz="2800" b="1" i="1" dirty="0" err="1" smtClean="0"/>
              <a:t>sinensis</a:t>
            </a:r>
            <a:endParaRPr lang="en-US" sz="2800" b="1" i="1" dirty="0" smtClean="0"/>
          </a:p>
          <a:p>
            <a:endParaRPr lang="en-US" sz="2800" b="1" i="1" dirty="0"/>
          </a:p>
          <a:p>
            <a:endParaRPr lang="en-US" sz="2800" b="1" i="1" dirty="0" smtClean="0"/>
          </a:p>
          <a:p>
            <a:r>
              <a:rPr lang="en-US" sz="2800" b="1" dirty="0"/>
              <a:t>Active part :</a:t>
            </a:r>
            <a:r>
              <a:rPr lang="en-US" sz="2800" dirty="0"/>
              <a:t> </a:t>
            </a:r>
            <a:r>
              <a:rPr lang="en-US" sz="2800" dirty="0" smtClean="0"/>
              <a:t>Leaves of plant</a:t>
            </a:r>
            <a:endParaRPr lang="en-US" sz="2400" dirty="0"/>
          </a:p>
          <a:p>
            <a:endParaRPr lang="en-US" sz="2800" b="1" i="1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793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08" y="393895"/>
            <a:ext cx="5233182" cy="11957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>
                <a:solidFill>
                  <a:srgbClr val="FF0000"/>
                </a:solidFill>
              </a:rPr>
              <a:t>Procedure</a:t>
            </a:r>
            <a:r>
              <a:rPr lang="en-US" sz="4900" b="1" dirty="0">
                <a:solidFill>
                  <a:srgbClr val="FF0000"/>
                </a:solidFill>
              </a:rPr>
              <a:t>:</a:t>
            </a:r>
            <a:r>
              <a:rPr lang="en-US" sz="4900" dirty="0">
                <a:solidFill>
                  <a:srgbClr val="FF0000"/>
                </a:solidFill>
              </a:rPr>
              <a:t/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90" y="874541"/>
            <a:ext cx="10622280" cy="445945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Prepare plant extract: </a:t>
            </a:r>
            <a:r>
              <a:rPr lang="en-US" b="1" dirty="0"/>
              <a:t>1gm of plant in 200 D.W (decoction method</a:t>
            </a:r>
            <a:r>
              <a:rPr lang="en-US" b="1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Tests 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sz="3200" b="1" dirty="0">
                <a:solidFill>
                  <a:srgbClr val="FF0000"/>
                </a:solidFill>
              </a:rPr>
              <a:t>Gelatin test: </a:t>
            </a:r>
            <a:r>
              <a:rPr lang="en-US" dirty="0"/>
              <a:t>1 ml of Extracts mixed with few drops of 1% gelatin</a:t>
            </a:r>
            <a:r>
              <a:rPr lang="en-US" dirty="0" smtClean="0"/>
              <a:t> solution; the mixture </a:t>
            </a:r>
            <a:r>
              <a:rPr lang="en-US" dirty="0"/>
              <a:t>gives white precipitate.</a:t>
            </a:r>
            <a:br>
              <a:rPr lang="en-US" dirty="0"/>
            </a:br>
            <a:r>
              <a:rPr lang="en-US" b="1" dirty="0"/>
              <a:t>Note: </a:t>
            </a:r>
            <a:r>
              <a:rPr lang="en-US" dirty="0"/>
              <a:t>gelatin is </a:t>
            </a:r>
            <a:r>
              <a:rPr lang="en-US" dirty="0" smtClean="0"/>
              <a:t>protein.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3200" b="1" dirty="0">
                <a:solidFill>
                  <a:srgbClr val="FF0000"/>
                </a:solidFill>
              </a:rPr>
              <a:t>Lead acetate tests: </a:t>
            </a:r>
            <a:r>
              <a:rPr lang="en-US" dirty="0"/>
              <a:t>1 </a:t>
            </a:r>
            <a:r>
              <a:rPr lang="en-US" dirty="0" smtClean="0"/>
              <a:t>ml of </a:t>
            </a:r>
            <a:r>
              <a:rPr lang="en-US" dirty="0"/>
              <a:t>Extracts mixed with 10 % lead </a:t>
            </a:r>
            <a:r>
              <a:rPr lang="en-US" dirty="0" smtClean="0"/>
              <a:t>acetate; </a:t>
            </a:r>
            <a:r>
              <a:rPr lang="en-US" dirty="0"/>
              <a:t>the mixture</a:t>
            </a:r>
            <a:r>
              <a:rPr lang="en-US" dirty="0" smtClean="0"/>
              <a:t> </a:t>
            </a:r>
            <a:r>
              <a:rPr lang="en-US" dirty="0"/>
              <a:t>gives white precipitate 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082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hank You CAC Champagne Text Title Free Stock Photo - Public Domain ..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22300"/>
            <a:ext cx="12090400" cy="5554663"/>
          </a:xfrm>
        </p:spPr>
      </p:pic>
    </p:spTree>
    <p:extLst>
      <p:ext uri="{BB962C8B-B14F-4D97-AF65-F5344CB8AC3E}">
        <p14:creationId xmlns:p14="http://schemas.microsoft.com/office/powerpoint/2010/main" val="39703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333</Words>
  <Application>Microsoft Office PowerPoint</Application>
  <PresentationFormat>Widescreen</PresentationFormat>
  <Paragraphs>29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Pharmacognosy          Lab: 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Procedure: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44</cp:revision>
  <dcterms:created xsi:type="dcterms:W3CDTF">2023-03-07T22:57:07Z</dcterms:created>
  <dcterms:modified xsi:type="dcterms:W3CDTF">2023-04-29T19:00:06Z</dcterms:modified>
</cp:coreProperties>
</file>